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serrat Bold" charset="1" panose="00000800000000000000"/>
      <p:regular r:id="rId26"/>
    </p:embeddedFont>
    <p:embeddedFont>
      <p:font typeface="Canva Sans" charset="1" panose="020B0503030501040103"/>
      <p:regular r:id="rId27"/>
    </p:embeddedFont>
    <p:embeddedFont>
      <p:font typeface="Montserrat" charset="1" panose="00000500000000000000"/>
      <p:regular r:id="rId28"/>
    </p:embeddedFont>
    <p:embeddedFont>
      <p:font typeface="Montserrat Light" charset="1" panose="000004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3.png" Type="http://schemas.openxmlformats.org/officeDocument/2006/relationships/image"/><Relationship Id="rId8"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Syql5Gk8.mp4" Type="http://schemas.microsoft.com/office/2007/relationships/media"/><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4.jpeg" Type="http://schemas.openxmlformats.org/officeDocument/2006/relationships/image"/><Relationship Id="rId9" Target="../media/VAGSyql5Gk8.mp4" Type="http://schemas.openxmlformats.org/officeDocument/2006/relationships/video"/></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862015">
            <a:off x="11770551" y="1348309"/>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Freeform 3" id="3"/>
          <p:cNvSpPr/>
          <p:nvPr/>
        </p:nvSpPr>
        <p:spPr>
          <a:xfrm flipH="false" flipV="false" rot="-6316163">
            <a:off x="-6676702" y="3171246"/>
            <a:ext cx="13034898" cy="6446038"/>
          </a:xfrm>
          <a:custGeom>
            <a:avLst/>
            <a:gdLst/>
            <a:ahLst/>
            <a:cxnLst/>
            <a:rect r="r" b="b" t="t" l="l"/>
            <a:pathLst>
              <a:path h="6446038" w="13034898">
                <a:moveTo>
                  <a:pt x="0" y="0"/>
                </a:moveTo>
                <a:lnTo>
                  <a:pt x="13034898" y="0"/>
                </a:lnTo>
                <a:lnTo>
                  <a:pt x="13034898" y="6446038"/>
                </a:lnTo>
                <a:lnTo>
                  <a:pt x="0" y="6446038"/>
                </a:lnTo>
                <a:lnTo>
                  <a:pt x="0" y="0"/>
                </a:lnTo>
                <a:close/>
              </a:path>
            </a:pathLst>
          </a:custGeom>
          <a:blipFill>
            <a:blip r:embed="rId2">
              <a:extLst>
                <a:ext uri="{96DAC541-7B7A-43D3-8B79-37D633B846F1}">
                  <asvg:svgBlip xmlns:asvg="http://schemas.microsoft.com/office/drawing/2016/SVG/main" r:embed="rId3"/>
                </a:ext>
              </a:extLst>
            </a:blip>
            <a:stretch>
              <a:fillRect l="0" t="0" r="-134" b="-129447"/>
            </a:stretch>
          </a:blipFill>
        </p:spPr>
      </p:sp>
      <p:sp>
        <p:nvSpPr>
          <p:cNvPr name="AutoShape 4" id="4"/>
          <p:cNvSpPr/>
          <p:nvPr/>
        </p:nvSpPr>
        <p:spPr>
          <a:xfrm>
            <a:off x="5380784" y="6647283"/>
            <a:ext cx="7526432" cy="0"/>
          </a:xfrm>
          <a:prstGeom prst="line">
            <a:avLst/>
          </a:prstGeom>
          <a:ln cap="flat" w="19050">
            <a:solidFill>
              <a:srgbClr val="FFFFFF"/>
            </a:solidFill>
            <a:prstDash val="solid"/>
            <a:headEnd type="none" len="sm" w="sm"/>
            <a:tailEnd type="none" len="sm" w="sm"/>
          </a:ln>
        </p:spPr>
      </p:sp>
      <p:sp>
        <p:nvSpPr>
          <p:cNvPr name="AutoShape 5" id="5"/>
          <p:cNvSpPr/>
          <p:nvPr/>
        </p:nvSpPr>
        <p:spPr>
          <a:xfrm>
            <a:off x="5380784" y="4504112"/>
            <a:ext cx="7526432"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6026440" y="990424"/>
            <a:ext cx="6235119" cy="3334390"/>
          </a:xfrm>
          <a:prstGeom prst="rect">
            <a:avLst/>
          </a:prstGeom>
        </p:spPr>
        <p:txBody>
          <a:bodyPr anchor="t" rtlCol="false" tIns="0" lIns="0" bIns="0" rIns="0">
            <a:spAutoFit/>
          </a:bodyPr>
          <a:lstStyle/>
          <a:p>
            <a:pPr algn="ctr">
              <a:lnSpc>
                <a:spcPts val="27264"/>
              </a:lnSpc>
            </a:pPr>
            <a:r>
              <a:rPr lang="en-US" b="true" sz="19474" spc="759">
                <a:solidFill>
                  <a:srgbClr val="FFFFFF"/>
                </a:solidFill>
                <a:latin typeface="Montserrat Bold"/>
                <a:ea typeface="Montserrat Bold"/>
                <a:cs typeface="Montserrat Bold"/>
                <a:sym typeface="Montserrat Bold"/>
              </a:rPr>
              <a:t>T8</a:t>
            </a:r>
          </a:p>
        </p:txBody>
      </p:sp>
      <p:sp>
        <p:nvSpPr>
          <p:cNvPr name="TextBox 7" id="7"/>
          <p:cNvSpPr txBox="true"/>
          <p:nvPr/>
        </p:nvSpPr>
        <p:spPr>
          <a:xfrm rot="0">
            <a:off x="4359481" y="4604751"/>
            <a:ext cx="9569038" cy="1801551"/>
          </a:xfrm>
          <a:prstGeom prst="rect">
            <a:avLst/>
          </a:prstGeom>
        </p:spPr>
        <p:txBody>
          <a:bodyPr anchor="t" rtlCol="false" tIns="0" lIns="0" bIns="0" rIns="0">
            <a:spAutoFit/>
          </a:bodyPr>
          <a:lstStyle/>
          <a:p>
            <a:pPr algn="ctr">
              <a:lnSpc>
                <a:spcPts val="7276"/>
              </a:lnSpc>
            </a:pPr>
            <a:r>
              <a:rPr lang="en-US" b="true" sz="5197" spc="202">
                <a:solidFill>
                  <a:srgbClr val="FFFFFF"/>
                </a:solidFill>
                <a:latin typeface="Montserrat Bold"/>
                <a:ea typeface="Montserrat Bold"/>
                <a:cs typeface="Montserrat Bold"/>
                <a:sym typeface="Montserrat Bold"/>
              </a:rPr>
              <a:t>AI In Earthquake Damage Assessment</a:t>
            </a:r>
          </a:p>
        </p:txBody>
      </p:sp>
      <p:grpSp>
        <p:nvGrpSpPr>
          <p:cNvPr name="Group 8" id="8"/>
          <p:cNvGrpSpPr/>
          <p:nvPr/>
        </p:nvGrpSpPr>
        <p:grpSpPr>
          <a:xfrm rot="0">
            <a:off x="15681885" y="7680885"/>
            <a:ext cx="2606115" cy="26061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0" id="10"/>
          <p:cNvGrpSpPr/>
          <p:nvPr/>
        </p:nvGrpSpPr>
        <p:grpSpPr>
          <a:xfrm rot="0">
            <a:off x="0" y="7680885"/>
            <a:ext cx="2606115" cy="26061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10" t="-6091" r="-25449" b="-8958"/>
              </a:stretch>
            </a:blipFill>
          </p:spPr>
        </p:sp>
      </p:grpSp>
      <p:sp>
        <p:nvSpPr>
          <p:cNvPr name="TextBox 12" id="12"/>
          <p:cNvSpPr txBox="true"/>
          <p:nvPr/>
        </p:nvSpPr>
        <p:spPr>
          <a:xfrm rot="0">
            <a:off x="7384182" y="7934288"/>
            <a:ext cx="3519636"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Arda Erdal</a:t>
            </a:r>
          </a:p>
          <a:p>
            <a:pPr algn="ctr">
              <a:lnSpc>
                <a:spcPts val="4759"/>
              </a:lnSpc>
            </a:pPr>
            <a:r>
              <a:rPr lang="en-US" sz="3399">
                <a:solidFill>
                  <a:srgbClr val="FFFFFF"/>
                </a:solidFill>
                <a:latin typeface="Canva Sans"/>
                <a:ea typeface="Canva Sans"/>
                <a:cs typeface="Canva Sans"/>
                <a:sym typeface="Canva Sans"/>
              </a:rPr>
              <a:t>Talha Demirbilek</a:t>
            </a:r>
          </a:p>
          <a:p>
            <a:pPr algn="ctr">
              <a:lnSpc>
                <a:spcPts val="4759"/>
              </a:lnSpc>
            </a:pPr>
            <a:r>
              <a:rPr lang="en-US" sz="3399">
                <a:solidFill>
                  <a:srgbClr val="FFFFFF"/>
                </a:solidFill>
                <a:latin typeface="Canva Sans"/>
                <a:ea typeface="Canva Sans"/>
                <a:cs typeface="Canva Sans"/>
                <a:sym typeface="Canva Sans"/>
              </a:rPr>
              <a:t>Ensar Demirbilek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WHY WE CHOSE YOLOV10</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97186" y="3381358"/>
            <a:ext cx="8560328" cy="6120634"/>
          </a:xfrm>
          <a:custGeom>
            <a:avLst/>
            <a:gdLst/>
            <a:ahLst/>
            <a:cxnLst/>
            <a:rect r="r" b="b" t="t" l="l"/>
            <a:pathLst>
              <a:path h="6120634" w="8560328">
                <a:moveTo>
                  <a:pt x="0" y="0"/>
                </a:moveTo>
                <a:lnTo>
                  <a:pt x="8560328" y="0"/>
                </a:lnTo>
                <a:lnTo>
                  <a:pt x="8560328" y="6120634"/>
                </a:lnTo>
                <a:lnTo>
                  <a:pt x="0" y="6120634"/>
                </a:lnTo>
                <a:lnTo>
                  <a:pt x="0" y="0"/>
                </a:lnTo>
                <a:close/>
              </a:path>
            </a:pathLst>
          </a:custGeom>
          <a:blipFill>
            <a:blip r:embed="rId8"/>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DATASET</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689384" y="5975673"/>
            <a:ext cx="9240332" cy="3788536"/>
          </a:xfrm>
          <a:custGeom>
            <a:avLst/>
            <a:gdLst/>
            <a:ahLst/>
            <a:cxnLst/>
            <a:rect r="r" b="b" t="t" l="l"/>
            <a:pathLst>
              <a:path h="3788536" w="9240332">
                <a:moveTo>
                  <a:pt x="0" y="0"/>
                </a:moveTo>
                <a:lnTo>
                  <a:pt x="9240332" y="0"/>
                </a:lnTo>
                <a:lnTo>
                  <a:pt x="9240332" y="3788536"/>
                </a:lnTo>
                <a:lnTo>
                  <a:pt x="0" y="3788536"/>
                </a:lnTo>
                <a:lnTo>
                  <a:pt x="0" y="0"/>
                </a:lnTo>
                <a:close/>
              </a:path>
            </a:pathLst>
          </a:custGeom>
          <a:blipFill>
            <a:blip r:embed="rId8"/>
            <a:stretch>
              <a:fillRect l="0" t="0" r="0" b="0"/>
            </a:stretch>
          </a:blipFill>
        </p:spPr>
      </p:sp>
      <p:sp>
        <p:nvSpPr>
          <p:cNvPr name="TextBox 9" id="9"/>
          <p:cNvSpPr txBox="true"/>
          <p:nvPr/>
        </p:nvSpPr>
        <p:spPr>
          <a:xfrm rot="0">
            <a:off x="3605104" y="2981830"/>
            <a:ext cx="11077792" cy="5539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The model was trained on a dataset consisting of 842 images.</a:t>
            </a:r>
          </a:p>
        </p:txBody>
      </p:sp>
      <p:sp>
        <p:nvSpPr>
          <p:cNvPr name="TextBox 10" id="10"/>
          <p:cNvSpPr txBox="true"/>
          <p:nvPr/>
        </p:nvSpPr>
        <p:spPr>
          <a:xfrm rot="0">
            <a:off x="3605104" y="3802476"/>
            <a:ext cx="11077792" cy="1773147"/>
          </a:xfrm>
          <a:prstGeom prst="rect">
            <a:avLst/>
          </a:prstGeom>
        </p:spPr>
        <p:txBody>
          <a:bodyPr anchor="t" rtlCol="false" tIns="0" lIns="0" bIns="0" rIns="0">
            <a:spAutoFit/>
          </a:bodyPr>
          <a:lstStyle/>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774 training images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50 validation images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18 testing images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LABELING</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16117" y="3275953"/>
            <a:ext cx="4984159" cy="6168339"/>
          </a:xfrm>
          <a:custGeom>
            <a:avLst/>
            <a:gdLst/>
            <a:ahLst/>
            <a:cxnLst/>
            <a:rect r="r" b="b" t="t" l="l"/>
            <a:pathLst>
              <a:path h="6168339" w="4984159">
                <a:moveTo>
                  <a:pt x="0" y="0"/>
                </a:moveTo>
                <a:lnTo>
                  <a:pt x="4984159" y="0"/>
                </a:lnTo>
                <a:lnTo>
                  <a:pt x="4984159" y="6168339"/>
                </a:lnTo>
                <a:lnTo>
                  <a:pt x="0" y="6168339"/>
                </a:lnTo>
                <a:lnTo>
                  <a:pt x="0" y="0"/>
                </a:lnTo>
                <a:close/>
              </a:path>
            </a:pathLst>
          </a:custGeom>
          <a:blipFill>
            <a:blip r:embed="rId8"/>
            <a:stretch>
              <a:fillRect l="0" t="0" r="0" b="0"/>
            </a:stretch>
          </a:blipFill>
        </p:spPr>
      </p:sp>
      <p:sp>
        <p:nvSpPr>
          <p:cNvPr name="Freeform 9" id="9"/>
          <p:cNvSpPr/>
          <p:nvPr/>
        </p:nvSpPr>
        <p:spPr>
          <a:xfrm flipH="false" flipV="false" rot="0">
            <a:off x="9144000" y="3275953"/>
            <a:ext cx="7847739" cy="5993711"/>
          </a:xfrm>
          <a:custGeom>
            <a:avLst/>
            <a:gdLst/>
            <a:ahLst/>
            <a:cxnLst/>
            <a:rect r="r" b="b" t="t" l="l"/>
            <a:pathLst>
              <a:path h="5993711" w="7847739">
                <a:moveTo>
                  <a:pt x="0" y="0"/>
                </a:moveTo>
                <a:lnTo>
                  <a:pt x="7847739" y="0"/>
                </a:lnTo>
                <a:lnTo>
                  <a:pt x="7847739" y="5993711"/>
                </a:lnTo>
                <a:lnTo>
                  <a:pt x="0" y="5993711"/>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895279"/>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DATA PREPROCESSING</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605104" y="2814212"/>
            <a:ext cx="11077792" cy="17731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Preprocessing data helps to improve the accuracy, reduce the time and resources required to train the model, prevent overfitting, and improve the interpretability of the model</a:t>
            </a:r>
          </a:p>
        </p:txBody>
      </p:sp>
      <p:sp>
        <p:nvSpPr>
          <p:cNvPr name="TextBox 9" id="9"/>
          <p:cNvSpPr txBox="true"/>
          <p:nvPr/>
        </p:nvSpPr>
        <p:spPr>
          <a:xfrm rot="0">
            <a:off x="3605104" y="5010150"/>
            <a:ext cx="11077792" cy="17731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Used preprocessing methods: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Auto-Orient</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Resize (640x640)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DATA AUGMENTATION</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757504" y="2966612"/>
            <a:ext cx="11077792" cy="17731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Data augmentation is a technique used to artificially increase the size and diversity of a training dataset and helps prevent overfitting when you're training Machine Learning models.</a:t>
            </a:r>
          </a:p>
        </p:txBody>
      </p:sp>
      <p:sp>
        <p:nvSpPr>
          <p:cNvPr name="TextBox 9" id="9"/>
          <p:cNvSpPr txBox="true"/>
          <p:nvPr/>
        </p:nvSpPr>
        <p:spPr>
          <a:xfrm rot="0">
            <a:off x="3757504" y="5162550"/>
            <a:ext cx="11077792" cy="29923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Used data augmentation methods: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90 degree rotation</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Rotation between -15 and +15 degrees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Exposure between -15% and +15%</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Noise up to 1.01% of pixels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TRAINING</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100874" y="8065620"/>
            <a:ext cx="14086253" cy="447943"/>
          </a:xfrm>
          <a:custGeom>
            <a:avLst/>
            <a:gdLst/>
            <a:ahLst/>
            <a:cxnLst/>
            <a:rect r="r" b="b" t="t" l="l"/>
            <a:pathLst>
              <a:path h="447943" w="14086253">
                <a:moveTo>
                  <a:pt x="0" y="0"/>
                </a:moveTo>
                <a:lnTo>
                  <a:pt x="14086252" y="0"/>
                </a:lnTo>
                <a:lnTo>
                  <a:pt x="14086252" y="447944"/>
                </a:lnTo>
                <a:lnTo>
                  <a:pt x="0" y="447944"/>
                </a:lnTo>
                <a:lnTo>
                  <a:pt x="0" y="0"/>
                </a:lnTo>
                <a:close/>
              </a:path>
            </a:pathLst>
          </a:custGeom>
          <a:blipFill>
            <a:blip r:embed="rId8"/>
            <a:stretch>
              <a:fillRect l="0" t="0" r="0" b="-10824"/>
            </a:stretch>
          </a:blipFill>
        </p:spPr>
      </p:sp>
      <p:sp>
        <p:nvSpPr>
          <p:cNvPr name="TextBox 9" id="9"/>
          <p:cNvSpPr txBox="true"/>
          <p:nvPr/>
        </p:nvSpPr>
        <p:spPr>
          <a:xfrm rot="0">
            <a:off x="3605104" y="2814212"/>
            <a:ext cx="11077792" cy="48211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The model was trained in GoogleColab with T4 GPU</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50 epochs</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Batch size of 16</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Image size: 640</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Patience: 100 (to stop overfitting)</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Optimizer: AdamW</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Learning rate: 0.001667</a:t>
            </a:r>
          </a:p>
          <a:p>
            <a:pPr algn="l" marL="606237" indent="-303119" lvl="1">
              <a:lnSpc>
                <a:spcPts val="4857"/>
              </a:lnSpc>
              <a:buFont typeface="Arial"/>
              <a:buChar char="•"/>
            </a:pPr>
            <a:r>
              <a:rPr lang="en-US" sz="2807">
                <a:solidFill>
                  <a:srgbClr val="F9EEE7"/>
                </a:solidFill>
                <a:latin typeface="Montserrat"/>
                <a:ea typeface="Montserrat"/>
                <a:cs typeface="Montserrat"/>
                <a:sym typeface="Montserrat"/>
              </a:rPr>
              <a:t>Momentum: 0.9</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TRAINING</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889209" y="3280518"/>
            <a:ext cx="14509582" cy="5977782"/>
          </a:xfrm>
          <a:custGeom>
            <a:avLst/>
            <a:gdLst/>
            <a:ahLst/>
            <a:cxnLst/>
            <a:rect r="r" b="b" t="t" l="l"/>
            <a:pathLst>
              <a:path h="5977782" w="14509582">
                <a:moveTo>
                  <a:pt x="0" y="0"/>
                </a:moveTo>
                <a:lnTo>
                  <a:pt x="14509582" y="0"/>
                </a:lnTo>
                <a:lnTo>
                  <a:pt x="14509582" y="5977782"/>
                </a:lnTo>
                <a:lnTo>
                  <a:pt x="0" y="5977782"/>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TRAINING</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493371" y="3275953"/>
            <a:ext cx="11301259" cy="5650629"/>
          </a:xfrm>
          <a:custGeom>
            <a:avLst/>
            <a:gdLst/>
            <a:ahLst/>
            <a:cxnLst/>
            <a:rect r="r" b="b" t="t" l="l"/>
            <a:pathLst>
              <a:path h="5650629" w="11301259">
                <a:moveTo>
                  <a:pt x="0" y="0"/>
                </a:moveTo>
                <a:lnTo>
                  <a:pt x="11301258" y="0"/>
                </a:lnTo>
                <a:lnTo>
                  <a:pt x="11301258" y="5650630"/>
                </a:lnTo>
                <a:lnTo>
                  <a:pt x="0" y="5650630"/>
                </a:lnTo>
                <a:lnTo>
                  <a:pt x="0" y="0"/>
                </a:lnTo>
                <a:close/>
              </a:path>
            </a:pathLst>
          </a:custGeom>
          <a:blipFill>
            <a:blip r:embed="rId8"/>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VALIDATION</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21194" y="3275953"/>
            <a:ext cx="6530413" cy="6432611"/>
          </a:xfrm>
          <a:custGeom>
            <a:avLst/>
            <a:gdLst/>
            <a:ahLst/>
            <a:cxnLst/>
            <a:rect r="r" b="b" t="t" l="l"/>
            <a:pathLst>
              <a:path h="6432611" w="6530413">
                <a:moveTo>
                  <a:pt x="0" y="0"/>
                </a:moveTo>
                <a:lnTo>
                  <a:pt x="6530412" y="0"/>
                </a:lnTo>
                <a:lnTo>
                  <a:pt x="6530412" y="6432611"/>
                </a:lnTo>
                <a:lnTo>
                  <a:pt x="0" y="6432611"/>
                </a:lnTo>
                <a:lnTo>
                  <a:pt x="0" y="0"/>
                </a:lnTo>
                <a:close/>
              </a:path>
            </a:pathLst>
          </a:custGeom>
          <a:blipFill>
            <a:blip r:embed="rId8"/>
            <a:stretch>
              <a:fillRect l="0" t="0" r="-98223" b="-101236"/>
            </a:stretch>
          </a:blipFill>
        </p:spPr>
      </p:sp>
      <p:sp>
        <p:nvSpPr>
          <p:cNvPr name="Freeform 9" id="9"/>
          <p:cNvSpPr/>
          <p:nvPr/>
        </p:nvSpPr>
        <p:spPr>
          <a:xfrm flipH="false" flipV="false" rot="6000">
            <a:off x="9536522" y="3270427"/>
            <a:ext cx="6349763" cy="6443664"/>
          </a:xfrm>
          <a:custGeom>
            <a:avLst/>
            <a:gdLst/>
            <a:ahLst/>
            <a:cxnLst/>
            <a:rect r="r" b="b" t="t" l="l"/>
            <a:pathLst>
              <a:path h="6443664" w="6349763">
                <a:moveTo>
                  <a:pt x="0" y="11063"/>
                </a:moveTo>
                <a:lnTo>
                  <a:pt x="6338537" y="0"/>
                </a:lnTo>
                <a:lnTo>
                  <a:pt x="6349764" y="6432601"/>
                </a:lnTo>
                <a:lnTo>
                  <a:pt x="11227" y="6443664"/>
                </a:lnTo>
                <a:lnTo>
                  <a:pt x="0" y="11063"/>
                </a:lnTo>
                <a:close/>
              </a:path>
            </a:pathLst>
          </a:custGeom>
          <a:blipFill>
            <a:blip r:embed="rId9"/>
            <a:stretch>
              <a:fillRect l="-99760" t="-96678" r="-34" b="-205"/>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TEST SAMPLE</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327882" y="3941361"/>
            <a:ext cx="4817271" cy="4843460"/>
          </a:xfrm>
          <a:custGeom>
            <a:avLst/>
            <a:gdLst/>
            <a:ahLst/>
            <a:cxnLst/>
            <a:rect r="r" b="b" t="t" l="l"/>
            <a:pathLst>
              <a:path h="4843460" w="4817271">
                <a:moveTo>
                  <a:pt x="0" y="0"/>
                </a:moveTo>
                <a:lnTo>
                  <a:pt x="4817271" y="0"/>
                </a:lnTo>
                <a:lnTo>
                  <a:pt x="4817271" y="4843459"/>
                </a:lnTo>
                <a:lnTo>
                  <a:pt x="0" y="4843459"/>
                </a:lnTo>
                <a:lnTo>
                  <a:pt x="0" y="0"/>
                </a:lnTo>
                <a:close/>
              </a:path>
            </a:pathLst>
          </a:custGeom>
          <a:blipFill>
            <a:blip r:embed="rId8"/>
            <a:stretch>
              <a:fillRect l="-311021" t="-308798" r="0" b="0"/>
            </a:stretch>
          </a:blipFill>
        </p:spPr>
      </p:sp>
      <p:sp>
        <p:nvSpPr>
          <p:cNvPr name="Freeform 9" id="9"/>
          <p:cNvSpPr/>
          <p:nvPr/>
        </p:nvSpPr>
        <p:spPr>
          <a:xfrm flipH="false" flipV="false" rot="6000">
            <a:off x="9139777" y="3936940"/>
            <a:ext cx="5078884" cy="4852302"/>
          </a:xfrm>
          <a:custGeom>
            <a:avLst/>
            <a:gdLst/>
            <a:ahLst/>
            <a:cxnLst/>
            <a:rect r="r" b="b" t="t" l="l"/>
            <a:pathLst>
              <a:path h="4852302" w="5078884">
                <a:moveTo>
                  <a:pt x="0" y="8849"/>
                </a:moveTo>
                <a:lnTo>
                  <a:pt x="5070431" y="0"/>
                </a:lnTo>
                <a:lnTo>
                  <a:pt x="5078884" y="4843452"/>
                </a:lnTo>
                <a:lnTo>
                  <a:pt x="8454" y="4852301"/>
                </a:lnTo>
                <a:lnTo>
                  <a:pt x="0" y="8849"/>
                </a:lnTo>
                <a:close/>
              </a:path>
            </a:pathLst>
          </a:custGeom>
          <a:blipFill>
            <a:blip r:embed="rId9"/>
            <a:stretch>
              <a:fillRect l="-293031" t="0" r="-1" b="-31138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764013"/>
            <a:ext cx="13877537" cy="1120775"/>
          </a:xfrm>
          <a:prstGeom prst="rect">
            <a:avLst/>
          </a:prstGeom>
        </p:spPr>
        <p:txBody>
          <a:bodyPr anchor="t" rtlCol="false" tIns="0" lIns="0" bIns="0" rIns="0">
            <a:spAutoFit/>
          </a:bodyPr>
          <a:lstStyle/>
          <a:p>
            <a:pPr algn="ctr">
              <a:lnSpc>
                <a:spcPts val="9100"/>
              </a:lnSpc>
            </a:pPr>
            <a:r>
              <a:rPr lang="en-US" b="true" sz="6500" spc="253">
                <a:solidFill>
                  <a:srgbClr val="FFFFFF"/>
                </a:solidFill>
                <a:latin typeface="Montserrat Bold"/>
                <a:ea typeface="Montserrat Bold"/>
                <a:cs typeface="Montserrat Bold"/>
                <a:sym typeface="Montserrat Bold"/>
              </a:rPr>
              <a:t>CHALLENGE</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TextBox 7" id="7"/>
          <p:cNvSpPr txBox="true"/>
          <p:nvPr/>
        </p:nvSpPr>
        <p:spPr>
          <a:xfrm rot="0">
            <a:off x="3340799" y="3881928"/>
            <a:ext cx="11579973" cy="3227070"/>
          </a:xfrm>
          <a:prstGeom prst="rect">
            <a:avLst/>
          </a:prstGeom>
        </p:spPr>
        <p:txBody>
          <a:bodyPr anchor="t" rtlCol="false" tIns="0" lIns="0" bIns="0" rIns="0">
            <a:spAutoFit/>
          </a:bodyPr>
          <a:lstStyle/>
          <a:p>
            <a:pPr algn="ctr">
              <a:lnSpc>
                <a:spcPts val="5190"/>
              </a:lnSpc>
            </a:pPr>
            <a:r>
              <a:rPr lang="en-US" sz="3000">
                <a:solidFill>
                  <a:srgbClr val="F9EEE7"/>
                </a:solidFill>
                <a:latin typeface="Montserrat"/>
                <a:ea typeface="Montserrat"/>
                <a:cs typeface="Montserrat"/>
                <a:sym typeface="Montserrat"/>
              </a:rPr>
              <a:t>A geographic information system (GIS) can create, manage, analyze, and map many types of data. With GIS and other mapping technologies, you can create a map of an area and layer open data over it spatially to reveal new, enriching insights.</a:t>
            </a:r>
          </a:p>
        </p:txBody>
      </p:sp>
      <p:sp>
        <p:nvSpPr>
          <p:cNvPr name="Freeform 8" id="8"/>
          <p:cNvSpPr/>
          <p:nvPr/>
        </p:nvSpPr>
        <p:spPr>
          <a:xfrm flipH="false" flipV="false" rot="0">
            <a:off x="5486400" y="3108318"/>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78803" y="1914114"/>
            <a:ext cx="13903965" cy="1303932"/>
          </a:xfrm>
          <a:prstGeom prst="rect">
            <a:avLst/>
          </a:prstGeom>
        </p:spPr>
        <p:txBody>
          <a:bodyPr anchor="t" rtlCol="false" tIns="0" lIns="0" bIns="0" rIns="0">
            <a:spAutoFit/>
          </a:bodyPr>
          <a:lstStyle/>
          <a:p>
            <a:pPr algn="ctr">
              <a:lnSpc>
                <a:spcPts val="5316"/>
              </a:lnSpc>
            </a:pPr>
            <a:r>
              <a:rPr lang="en-US" sz="3358">
                <a:solidFill>
                  <a:srgbClr val="FFFFFF"/>
                </a:solidFill>
                <a:latin typeface="Montserrat Light"/>
                <a:ea typeface="Montserrat Light"/>
                <a:cs typeface="Montserrat Light"/>
                <a:sym typeface="Montserrat Light"/>
              </a:rPr>
              <a:t>Community Mapping</a:t>
            </a:r>
          </a:p>
          <a:p>
            <a:pPr algn="ctr" marL="0" indent="0" lvl="0">
              <a:lnSpc>
                <a:spcPts val="5316"/>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5" id="5"/>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grpSp>
        <p:nvGrpSpPr>
          <p:cNvPr name="Group 6" id="6"/>
          <p:cNvGrpSpPr/>
          <p:nvPr/>
        </p:nvGrpSpPr>
        <p:grpSpPr>
          <a:xfrm rot="0">
            <a:off x="7379134" y="1749124"/>
            <a:ext cx="3529731" cy="35297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370" t="-18777" r="-556" b="-29633"/>
              </a:stretch>
            </a:blipFill>
          </p:spPr>
        </p:sp>
      </p:grpSp>
      <p:grpSp>
        <p:nvGrpSpPr>
          <p:cNvPr name="Group 8" id="8"/>
          <p:cNvGrpSpPr/>
          <p:nvPr/>
        </p:nvGrpSpPr>
        <p:grpSpPr>
          <a:xfrm rot="0">
            <a:off x="9459914" y="7274910"/>
            <a:ext cx="2606115" cy="260611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grpSp>
        <p:nvGrpSpPr>
          <p:cNvPr name="Group 10" id="10"/>
          <p:cNvGrpSpPr/>
          <p:nvPr/>
        </p:nvGrpSpPr>
        <p:grpSpPr>
          <a:xfrm rot="0">
            <a:off x="6221971" y="7274910"/>
            <a:ext cx="2606115" cy="26061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10" t="-6091" r="-25449" b="-8958"/>
              </a:stretch>
            </a:blipFill>
          </p:spPr>
        </p:sp>
      </p:grpSp>
      <p:sp>
        <p:nvSpPr>
          <p:cNvPr name="TextBox 12" id="12"/>
          <p:cNvSpPr txBox="true"/>
          <p:nvPr/>
        </p:nvSpPr>
        <p:spPr>
          <a:xfrm rot="0">
            <a:off x="649213" y="5312207"/>
            <a:ext cx="16989575" cy="1369794"/>
          </a:xfrm>
          <a:prstGeom prst="rect">
            <a:avLst/>
          </a:prstGeom>
        </p:spPr>
        <p:txBody>
          <a:bodyPr anchor="t" rtlCol="false" tIns="0" lIns="0" bIns="0" rIns="0">
            <a:spAutoFit/>
          </a:bodyPr>
          <a:lstStyle/>
          <a:p>
            <a:pPr algn="ctr">
              <a:lnSpc>
                <a:spcPts val="11127"/>
              </a:lnSpc>
            </a:pPr>
            <a:r>
              <a:rPr lang="en-US" b="true" sz="7948" spc="309">
                <a:solidFill>
                  <a:srgbClr val="FFFFFF"/>
                </a:solidFill>
                <a:latin typeface="Montserrat Bold"/>
                <a:ea typeface="Montserrat Bold"/>
                <a:cs typeface="Montserrat Bold"/>
                <a:sym typeface="Montserrat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OUR GOAL</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TextBox 7" id="7"/>
          <p:cNvSpPr txBox="true"/>
          <p:nvPr/>
        </p:nvSpPr>
        <p:spPr>
          <a:xfrm rot="0">
            <a:off x="3605104" y="3142603"/>
            <a:ext cx="11077792" cy="36019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By leveraging the power </a:t>
            </a:r>
            <a:r>
              <a:rPr lang="en-US" sz="2807">
                <a:solidFill>
                  <a:srgbClr val="F9EEE7"/>
                </a:solidFill>
                <a:latin typeface="Montserrat"/>
                <a:ea typeface="Montserrat"/>
                <a:cs typeface="Montserrat"/>
                <a:sym typeface="Montserrat"/>
              </a:rPr>
              <a:t>of AI</a:t>
            </a:r>
            <a:r>
              <a:rPr lang="en-US" sz="2807">
                <a:solidFill>
                  <a:srgbClr val="F9EEE7"/>
                </a:solidFill>
                <a:latin typeface="Montserrat"/>
                <a:ea typeface="Montserrat"/>
                <a:cs typeface="Montserrat"/>
                <a:sym typeface="Montserrat"/>
              </a:rPr>
              <a:t> to create an AI image detection model that analyzes, and classifies buildings of a area that was hit by a earthquake. This will allow to know how severe the earthquake was in real time so authorities can analyze and take action accordingly. This will help save thousands of lives and will have massive economic benefits.</a:t>
            </a:r>
          </a:p>
        </p:txBody>
      </p:sp>
      <p:sp>
        <p:nvSpPr>
          <p:cNvPr name="Freeform 8" id="8"/>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WHAT MAKES US DIFFERENT</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506190" y="3142603"/>
            <a:ext cx="11275621" cy="5430747"/>
          </a:xfrm>
          <a:prstGeom prst="rect">
            <a:avLst/>
          </a:prstGeom>
        </p:spPr>
        <p:txBody>
          <a:bodyPr anchor="t" rtlCol="false" tIns="0" lIns="0" bIns="0" rIns="0">
            <a:spAutoFit/>
          </a:bodyPr>
          <a:lstStyle/>
          <a:p>
            <a:pPr algn="l">
              <a:lnSpc>
                <a:spcPts val="4857"/>
              </a:lnSpc>
            </a:pPr>
            <a:r>
              <a:rPr lang="en-US" sz="2807">
                <a:solidFill>
                  <a:srgbClr val="F9EEE7"/>
                </a:solidFill>
                <a:latin typeface="Montserrat"/>
                <a:ea typeface="Montserrat"/>
                <a:cs typeface="Montserrat"/>
                <a:sym typeface="Montserrat"/>
              </a:rPr>
              <a:t>While doing this project, we used the latest version of algorithms to maximize the accuracy rate and minimize possible errors.</a:t>
            </a:r>
          </a:p>
          <a:p>
            <a:pPr algn="l">
              <a:lnSpc>
                <a:spcPts val="4857"/>
              </a:lnSpc>
            </a:pPr>
            <a:r>
              <a:rPr lang="en-US" sz="2807">
                <a:solidFill>
                  <a:srgbClr val="F9EEE7"/>
                </a:solidFill>
                <a:latin typeface="Montserrat"/>
                <a:ea typeface="Montserrat"/>
                <a:cs typeface="Montserrat"/>
                <a:sym typeface="Montserrat"/>
              </a:rPr>
              <a:t>The dataset we used in the project is a mixed data set. This data includes mostly of data that we created ourselves.</a:t>
            </a:r>
          </a:p>
          <a:p>
            <a:pPr algn="l">
              <a:lnSpc>
                <a:spcPts val="4857"/>
              </a:lnSpc>
            </a:pPr>
            <a:r>
              <a:rPr lang="en-US" sz="2807">
                <a:solidFill>
                  <a:srgbClr val="F9EEE7"/>
                </a:solidFill>
                <a:latin typeface="Montserrat"/>
                <a:ea typeface="Montserrat"/>
                <a:cs typeface="Montserrat"/>
                <a:sym typeface="Montserrat"/>
              </a:rPr>
              <a:t>The model weights will be open source so anybody who wants use and make improvements on the model can use the previous checkpoint.</a:t>
            </a:r>
          </a:p>
          <a:p>
            <a:pPr algn="l">
              <a:lnSpc>
                <a:spcPts val="485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895279"/>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HOW DOES IT WORK</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46175" y="3916310"/>
            <a:ext cx="8097825" cy="3745244"/>
          </a:xfrm>
          <a:custGeom>
            <a:avLst/>
            <a:gdLst/>
            <a:ahLst/>
            <a:cxnLst/>
            <a:rect r="r" b="b" t="t" l="l"/>
            <a:pathLst>
              <a:path h="3745244" w="8097825">
                <a:moveTo>
                  <a:pt x="0" y="0"/>
                </a:moveTo>
                <a:lnTo>
                  <a:pt x="8097825" y="0"/>
                </a:lnTo>
                <a:lnTo>
                  <a:pt x="8097825" y="3745244"/>
                </a:lnTo>
                <a:lnTo>
                  <a:pt x="0" y="3745244"/>
                </a:lnTo>
                <a:lnTo>
                  <a:pt x="0" y="0"/>
                </a:lnTo>
                <a:close/>
              </a:path>
            </a:pathLst>
          </a:custGeom>
          <a:blipFill>
            <a:blip r:embed="rId8"/>
            <a:stretch>
              <a:fillRect l="0" t="0" r="0" b="0"/>
            </a:stretch>
          </a:blipFill>
        </p:spPr>
      </p:sp>
      <p:sp>
        <p:nvSpPr>
          <p:cNvPr name="Freeform 9" id="9"/>
          <p:cNvSpPr/>
          <p:nvPr/>
        </p:nvSpPr>
        <p:spPr>
          <a:xfrm flipH="false" flipV="false" rot="0">
            <a:off x="10248326" y="3916310"/>
            <a:ext cx="6417487" cy="3835451"/>
          </a:xfrm>
          <a:custGeom>
            <a:avLst/>
            <a:gdLst/>
            <a:ahLst/>
            <a:cxnLst/>
            <a:rect r="r" b="b" t="t" l="l"/>
            <a:pathLst>
              <a:path h="3835451" w="6417487">
                <a:moveTo>
                  <a:pt x="0" y="0"/>
                </a:moveTo>
                <a:lnTo>
                  <a:pt x="6417487" y="0"/>
                </a:lnTo>
                <a:lnTo>
                  <a:pt x="6417487" y="3835452"/>
                </a:lnTo>
                <a:lnTo>
                  <a:pt x="0" y="3835452"/>
                </a:lnTo>
                <a:lnTo>
                  <a:pt x="0" y="0"/>
                </a:lnTo>
                <a:close/>
              </a:path>
            </a:pathLst>
          </a:custGeom>
          <a:blipFill>
            <a:blip r:embed="rId9"/>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HOW DOES IT WORK</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942395" y="7089394"/>
            <a:ext cx="8403211" cy="2918206"/>
          </a:xfrm>
          <a:custGeom>
            <a:avLst/>
            <a:gdLst/>
            <a:ahLst/>
            <a:cxnLst/>
            <a:rect r="r" b="b" t="t" l="l"/>
            <a:pathLst>
              <a:path h="2918206" w="8403211">
                <a:moveTo>
                  <a:pt x="0" y="0"/>
                </a:moveTo>
                <a:lnTo>
                  <a:pt x="8403210" y="0"/>
                </a:lnTo>
                <a:lnTo>
                  <a:pt x="8403210" y="2918206"/>
                </a:lnTo>
                <a:lnTo>
                  <a:pt x="0" y="2918206"/>
                </a:lnTo>
                <a:lnTo>
                  <a:pt x="0" y="0"/>
                </a:lnTo>
                <a:close/>
              </a:path>
            </a:pathLst>
          </a:custGeom>
          <a:blipFill>
            <a:blip r:embed="rId8"/>
            <a:stretch>
              <a:fillRect l="0" t="0" r="0" b="0"/>
            </a:stretch>
          </a:blipFill>
        </p:spPr>
      </p:sp>
      <p:sp>
        <p:nvSpPr>
          <p:cNvPr name="Freeform 9" id="9"/>
          <p:cNvSpPr/>
          <p:nvPr/>
        </p:nvSpPr>
        <p:spPr>
          <a:xfrm flipH="false" flipV="false" rot="0">
            <a:off x="4404421" y="2947562"/>
            <a:ext cx="9479158" cy="4004944"/>
          </a:xfrm>
          <a:custGeom>
            <a:avLst/>
            <a:gdLst/>
            <a:ahLst/>
            <a:cxnLst/>
            <a:rect r="r" b="b" t="t" l="l"/>
            <a:pathLst>
              <a:path h="4004944" w="9479158">
                <a:moveTo>
                  <a:pt x="0" y="0"/>
                </a:moveTo>
                <a:lnTo>
                  <a:pt x="9479158" y="0"/>
                </a:lnTo>
                <a:lnTo>
                  <a:pt x="9479158" y="4004945"/>
                </a:lnTo>
                <a:lnTo>
                  <a:pt x="0" y="4004945"/>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HOW DOES IT WORK</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92824" y="3275953"/>
            <a:ext cx="8902352" cy="6532101"/>
          </a:xfrm>
          <a:custGeom>
            <a:avLst/>
            <a:gdLst/>
            <a:ahLst/>
            <a:cxnLst/>
            <a:rect r="r" b="b" t="t" l="l"/>
            <a:pathLst>
              <a:path h="6532101" w="8902352">
                <a:moveTo>
                  <a:pt x="0" y="0"/>
                </a:moveTo>
                <a:lnTo>
                  <a:pt x="8902352" y="0"/>
                </a:lnTo>
                <a:lnTo>
                  <a:pt x="8902352" y="6532101"/>
                </a:lnTo>
                <a:lnTo>
                  <a:pt x="0" y="6532101"/>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HOW DOES IT WORK</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a:hlinkClick action="ppaction://media"/>
          </p:cNvPr>
          <p:cNvPicPr>
            <a:picLocks noChangeAspect="true"/>
          </p:cNvPicPr>
          <p:nvPr>
            <a:videoFile r:link="rId9"/>
            <p:extLst>
              <p:ext uri="{DAA4B4D4-6D71-4841-9C94-3DE7FCFB9230}">
                <p14:media xmlns:p14="http://schemas.microsoft.com/office/powerpoint/2010/main" r:embed="rId10">
                  <p14:trim st="0.0000" end="5625.0000"/>
                </p14:media>
              </p:ext>
            </p:extLst>
          </p:nvPr>
        </p:nvPicPr>
        <p:blipFill>
          <a:blip r:embed="rId8"/>
          <a:srcRect l="0" t="0" r="0" b="0"/>
          <a:stretch>
            <a:fillRect/>
          </a:stretch>
        </p:blipFill>
        <p:spPr>
          <a:xfrm flipH="false" flipV="false" rot="0">
            <a:off x="4883671" y="3404722"/>
            <a:ext cx="9215188" cy="571683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531285">
            <a:off x="-7253763" y="5557788"/>
            <a:ext cx="11979038" cy="7127528"/>
          </a:xfrm>
          <a:custGeom>
            <a:avLst/>
            <a:gdLst/>
            <a:ahLst/>
            <a:cxnLst/>
            <a:rect r="r" b="b" t="t" l="l"/>
            <a:pathLst>
              <a:path h="7127528" w="11979038">
                <a:moveTo>
                  <a:pt x="0" y="0"/>
                </a:moveTo>
                <a:lnTo>
                  <a:pt x="11979039" y="0"/>
                </a:lnTo>
                <a:lnTo>
                  <a:pt x="11979039" y="7127528"/>
                </a:lnTo>
                <a:lnTo>
                  <a:pt x="0" y="7127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3904872">
            <a:off x="13017979" y="6317261"/>
            <a:ext cx="11979038" cy="7127528"/>
          </a:xfrm>
          <a:custGeom>
            <a:avLst/>
            <a:gdLst/>
            <a:ahLst/>
            <a:cxnLst/>
            <a:rect r="r" b="b" t="t" l="l"/>
            <a:pathLst>
              <a:path h="7127528" w="11979038">
                <a:moveTo>
                  <a:pt x="11979038" y="0"/>
                </a:moveTo>
                <a:lnTo>
                  <a:pt x="0" y="0"/>
                </a:lnTo>
                <a:lnTo>
                  <a:pt x="0" y="7127528"/>
                </a:lnTo>
                <a:lnTo>
                  <a:pt x="11979038" y="7127528"/>
                </a:lnTo>
                <a:lnTo>
                  <a:pt x="1197903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205231" y="908362"/>
            <a:ext cx="13877537" cy="1110445"/>
          </a:xfrm>
          <a:prstGeom prst="rect">
            <a:avLst/>
          </a:prstGeom>
        </p:spPr>
        <p:txBody>
          <a:bodyPr anchor="t" rtlCol="false" tIns="0" lIns="0" bIns="0" rIns="0">
            <a:spAutoFit/>
          </a:bodyPr>
          <a:lstStyle/>
          <a:p>
            <a:pPr algn="ctr">
              <a:lnSpc>
                <a:spcPts val="9089"/>
              </a:lnSpc>
            </a:pPr>
            <a:r>
              <a:rPr lang="en-US" b="true" sz="6492" spc="253">
                <a:solidFill>
                  <a:srgbClr val="FFFFFF"/>
                </a:solidFill>
                <a:latin typeface="Montserrat Bold"/>
                <a:ea typeface="Montserrat Bold"/>
                <a:cs typeface="Montserrat Bold"/>
                <a:sym typeface="Montserrat Bold"/>
              </a:rPr>
              <a:t>WHY WE CHOSE YOLOV10</a:t>
            </a:r>
          </a:p>
        </p:txBody>
      </p:sp>
      <p:sp>
        <p:nvSpPr>
          <p:cNvPr name="Freeform 5" id="5"/>
          <p:cNvSpPr/>
          <p:nvPr/>
        </p:nvSpPr>
        <p:spPr>
          <a:xfrm flipH="false" flipV="false" rot="-2620375">
            <a:off x="-3762979" y="-1231160"/>
            <a:ext cx="9100772" cy="4500528"/>
          </a:xfrm>
          <a:custGeom>
            <a:avLst/>
            <a:gdLst/>
            <a:ahLst/>
            <a:cxnLst/>
            <a:rect r="r" b="b" t="t" l="l"/>
            <a:pathLst>
              <a:path h="4500528" w="9100772">
                <a:moveTo>
                  <a:pt x="0" y="0"/>
                </a:moveTo>
                <a:lnTo>
                  <a:pt x="9100772" y="0"/>
                </a:lnTo>
                <a:lnTo>
                  <a:pt x="9100772" y="4500528"/>
                </a:lnTo>
                <a:lnTo>
                  <a:pt x="0" y="4500528"/>
                </a:lnTo>
                <a:lnTo>
                  <a:pt x="0" y="0"/>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6" id="6"/>
          <p:cNvSpPr/>
          <p:nvPr/>
        </p:nvSpPr>
        <p:spPr>
          <a:xfrm flipH="true" flipV="true" rot="-7611712">
            <a:off x="13650765" y="-1010391"/>
            <a:ext cx="9100772" cy="4500528"/>
          </a:xfrm>
          <a:custGeom>
            <a:avLst/>
            <a:gdLst/>
            <a:ahLst/>
            <a:cxnLst/>
            <a:rect r="r" b="b" t="t" l="l"/>
            <a:pathLst>
              <a:path h="4500528" w="9100772">
                <a:moveTo>
                  <a:pt x="9100772" y="4500529"/>
                </a:moveTo>
                <a:lnTo>
                  <a:pt x="0" y="4500529"/>
                </a:lnTo>
                <a:lnTo>
                  <a:pt x="0" y="0"/>
                </a:lnTo>
                <a:lnTo>
                  <a:pt x="9100772" y="0"/>
                </a:lnTo>
                <a:lnTo>
                  <a:pt x="9100772" y="4500529"/>
                </a:lnTo>
                <a:close/>
              </a:path>
            </a:pathLst>
          </a:custGeom>
          <a:blipFill>
            <a:blip r:embed="rId4">
              <a:extLst>
                <a:ext uri="{96DAC541-7B7A-43D3-8B79-37D633B846F1}">
                  <asvg:svgBlip xmlns:asvg="http://schemas.microsoft.com/office/drawing/2016/SVG/main" r:embed="rId5"/>
                </a:ext>
              </a:extLst>
            </a:blip>
            <a:stretch>
              <a:fillRect l="0" t="0" r="-134" b="-129447"/>
            </a:stretch>
          </a:blipFill>
          <a:ln cap="sq">
            <a:noFill/>
            <a:prstDash val="solid"/>
            <a:miter/>
          </a:ln>
        </p:spPr>
      </p:sp>
      <p:sp>
        <p:nvSpPr>
          <p:cNvPr name="Freeform 7" id="7"/>
          <p:cNvSpPr/>
          <p:nvPr/>
        </p:nvSpPr>
        <p:spPr>
          <a:xfrm flipH="false" flipV="false" rot="0">
            <a:off x="5486400" y="2594725"/>
            <a:ext cx="7315200" cy="109728"/>
          </a:xfrm>
          <a:custGeom>
            <a:avLst/>
            <a:gdLst/>
            <a:ahLst/>
            <a:cxnLst/>
            <a:rect r="r" b="b" t="t" l="l"/>
            <a:pathLst>
              <a:path h="109728" w="7315200">
                <a:moveTo>
                  <a:pt x="0" y="0"/>
                </a:moveTo>
                <a:lnTo>
                  <a:pt x="7315200" y="0"/>
                </a:lnTo>
                <a:lnTo>
                  <a:pt x="7315200" y="109728"/>
                </a:lnTo>
                <a:lnTo>
                  <a:pt x="0" y="1097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750932" y="6491388"/>
            <a:ext cx="8920098" cy="3389637"/>
          </a:xfrm>
          <a:custGeom>
            <a:avLst/>
            <a:gdLst/>
            <a:ahLst/>
            <a:cxnLst/>
            <a:rect r="r" b="b" t="t" l="l"/>
            <a:pathLst>
              <a:path h="3389637" w="8920098">
                <a:moveTo>
                  <a:pt x="0" y="0"/>
                </a:moveTo>
                <a:lnTo>
                  <a:pt x="8920097" y="0"/>
                </a:lnTo>
                <a:lnTo>
                  <a:pt x="8920097" y="3389637"/>
                </a:lnTo>
                <a:lnTo>
                  <a:pt x="0" y="3389637"/>
                </a:lnTo>
                <a:lnTo>
                  <a:pt x="0" y="0"/>
                </a:lnTo>
                <a:close/>
              </a:path>
            </a:pathLst>
          </a:custGeom>
          <a:blipFill>
            <a:blip r:embed="rId8"/>
            <a:stretch>
              <a:fillRect l="0" t="0" r="0" b="0"/>
            </a:stretch>
          </a:blipFill>
        </p:spPr>
      </p:sp>
      <p:sp>
        <p:nvSpPr>
          <p:cNvPr name="TextBox 9" id="9"/>
          <p:cNvSpPr txBox="true"/>
          <p:nvPr/>
        </p:nvSpPr>
        <p:spPr>
          <a:xfrm rot="0">
            <a:off x="4644662" y="2739270"/>
            <a:ext cx="9424770" cy="3593475"/>
          </a:xfrm>
          <a:prstGeom prst="rect">
            <a:avLst/>
          </a:prstGeom>
        </p:spPr>
        <p:txBody>
          <a:bodyPr anchor="t" rtlCol="false" tIns="0" lIns="0" bIns="0" rIns="0">
            <a:spAutoFit/>
          </a:bodyPr>
          <a:lstStyle/>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Speed and Efficiency</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Improved Accuracy</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Better Architecture</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Customization and Flexibility</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Real-Time Performance</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Wide Community Support</a:t>
            </a:r>
          </a:p>
          <a:p>
            <a:pPr algn="l" marL="515775" indent="-257888" lvl="1">
              <a:lnSpc>
                <a:spcPts val="4132"/>
              </a:lnSpc>
              <a:buFont typeface="Arial"/>
              <a:buChar char="•"/>
            </a:pPr>
            <a:r>
              <a:rPr lang="en-US" sz="2388">
                <a:solidFill>
                  <a:srgbClr val="F9EEE7"/>
                </a:solidFill>
                <a:latin typeface="Montserrat"/>
                <a:ea typeface="Montserrat"/>
                <a:cs typeface="Montserrat"/>
                <a:sym typeface="Montserrat"/>
              </a:rPr>
              <a:t>Applications Across Domains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DAGSxw8jUMA</dc:identifier>
  <dcterms:modified xsi:type="dcterms:W3CDTF">2011-08-01T06:04:30Z</dcterms:modified>
  <cp:revision>1</cp:revision>
  <dc:title>T8_long</dc:title>
</cp:coreProperties>
</file>